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handoutMasterIdLst>
    <p:handoutMasterId r:id="rId24"/>
  </p:handoutMasterIdLst>
  <p:sldIdLst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</p:sldIdLst>
  <p:sldSz cx="9144000" cy="6858000" type="screen4x3"/>
  <p:notesSz cx="6735763" cy="9866313"/>
  <p:custDataLst>
    <p:tags r:id="rId25"/>
  </p:custDataLst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žica Horva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3" autoAdjust="0"/>
    <p:restoredTop sz="94660"/>
  </p:normalViewPr>
  <p:slideViewPr>
    <p:cSldViewPr snapToObjects="1">
      <p:cViewPr>
        <p:scale>
          <a:sx n="80" d="100"/>
          <a:sy n="80" d="100"/>
        </p:scale>
        <p:origin x="-1032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2" d="100"/>
          <a:sy n="72" d="100"/>
        </p:scale>
        <p:origin x="-2952" y="-91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r-HR"/>
              <a:t>Program pomoći Europske unije u RH – Pregled stanja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4CC55A-9915-4B00-B653-2C089ACD9DB9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630A07-4FF2-4635-AAEA-FA1999F86AF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957248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r-HR"/>
              <a:t>Program pomoći Europske unije u RH – Pregled stanja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07A1-F38B-469C-9C5F-D0C748BB4026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4" rIns="90768" bIns="45384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768" tIns="45384" rIns="90768" bIns="4538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54B8C9-D45B-4850-8A73-79B6DDEBA9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054275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BBF98D-F688-4DCA-A51C-265B8279529E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A4F7-93D2-4D1E-94B4-18B69A2385AF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0BCA0-2B0D-4097-A496-990687A2D3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3E0DC-09A0-405E-BC65-0A0E91D4DDFD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989C-F879-4620-9256-477F4BDD30B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9C6F-0AFA-4DC8-8F81-8AA3B7B394F5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7E548-8DDB-45F1-859F-BF4218DBB9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6" y="2130853"/>
            <a:ext cx="7773293" cy="1470049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3" cy="1752451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ta-IN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49" y="1600647"/>
            <a:ext cx="8228707" cy="4525119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8" y="4406806"/>
            <a:ext cx="7772177" cy="1361777"/>
          </a:xfrm>
          <a:prstGeom prst="rect">
            <a:avLst/>
          </a:prstGeom>
        </p:spPr>
        <p:txBody>
          <a:bodyPr vert="horz" lIns="67355" tIns="33677" rIns="67355" bIns="33677" anchor="t"/>
          <a:lstStyle>
            <a:lvl1pPr algn="l">
              <a:defRPr sz="29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8" y="2906613"/>
            <a:ext cx="7772177" cy="1500188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9" y="1600647"/>
            <a:ext cx="4060775" cy="4525119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82" y="1600647"/>
            <a:ext cx="4060775" cy="4525119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9" y="1534791"/>
            <a:ext cx="4039567" cy="639589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9" y="2174382"/>
            <a:ext cx="4039567" cy="3951387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7" y="1534791"/>
            <a:ext cx="4041799" cy="639589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7" y="2174382"/>
            <a:ext cx="4041799" cy="3951387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3478"/>
            <a:ext cx="3008189" cy="1161975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algn="l">
              <a:defRPr sz="15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9" y="1435448"/>
            <a:ext cx="3008189" cy="4690318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8"/>
          <p:cNvSpPr txBox="1"/>
          <p:nvPr userDrawn="1"/>
        </p:nvSpPr>
        <p:spPr>
          <a:xfrm rot="16200000">
            <a:off x="-536575" y="6096000"/>
            <a:ext cx="129063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 dirty="0">
                <a:solidFill>
                  <a:schemeClr val="tx2"/>
                </a:solidFill>
                <a:latin typeface="+mn-lt"/>
                <a:cs typeface="+mn-cs"/>
              </a:rPr>
              <a:t>www.mrrfeu.hr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19075" y="1844675"/>
            <a:ext cx="892492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0832" y="116632"/>
            <a:ext cx="8229600" cy="7060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26D14-5018-436D-9D97-6C4A696791D5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ABAB-6968-4031-B05F-3416B2EC96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9"/>
            <a:ext cx="5486178" cy="567035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algn="l">
              <a:defRPr sz="15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8" cy="4114354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8" cy="804788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9" y="1600647"/>
            <a:ext cx="8228707" cy="4525119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76" y="274588"/>
            <a:ext cx="2057177" cy="5851178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3FDAA-CA5B-4AF8-B424-E991AF36EC6D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ABCD8-77A3-42D8-B7DB-996389C403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A16A-1CA4-4D6E-A270-20AB52432F95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D00F-639C-4B13-9CF1-BF3C84CA9F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3813-1DE8-42D9-98CF-66A2D9263521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8DF6F-30B0-4F10-87AE-BEE4122F9F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08D1-F8AF-457E-AEB0-5006A58AD5AB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CB877-82B7-47C8-9681-10640D578A2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267B-E173-43E4-8A7E-2EDE0B475394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E38A-224F-4407-BB6E-A9EF8C0BDA7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DF03-237F-42D5-BFC5-65CA85BF8260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FDBE-832A-4596-BD6E-4CE7F6C289D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408C3-63BF-452F-ADC8-11C119EB31BB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4B6E-357E-49F9-8555-F8ACA7132C1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AB5A2D-2B4E-4B0F-A310-E53D3A88BF66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EC3B39-411C-4955-BA06-653463FA346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18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 t="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54050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81075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308100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36713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963738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301286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38059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974833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311606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713" y="4830763"/>
            <a:ext cx="8891587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Institucionalni okvir za upravljanje strukturnim instrumentima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Helga </a:t>
            </a:r>
            <a:r>
              <a:rPr lang="hr-HR" sz="24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Bubanović</a:t>
            </a:r>
            <a:r>
              <a:rPr lang="hr-H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Devčić, pomoćnica ministra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88" y="71438"/>
            <a:ext cx="90074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Ministarstvo regionalnoga razvoja i fondova Europske unije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5635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Upravljačko tijelo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9013"/>
            <a:ext cx="8229600" cy="513715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Arial" charset="0"/>
              <a:buNone/>
              <a:defRPr/>
            </a:pPr>
            <a:r>
              <a:rPr lang="hr-HR" sz="2800" b="1" dirty="0" smtClean="0"/>
              <a:t>Funkcije</a:t>
            </a:r>
            <a:r>
              <a:rPr lang="hr-HR" sz="2800" dirty="0" smtClean="0"/>
              <a:t>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/>
              <a:t> </a:t>
            </a:r>
            <a:r>
              <a:rPr lang="hr-HR" dirty="0" smtClean="0">
                <a:cs typeface="Times New Roman" pitchFamily="18" charset="0"/>
              </a:rPr>
              <a:t>upravljanje operativnim programom</a:t>
            </a:r>
            <a:r>
              <a:rPr lang="hr-HR" dirty="0" smtClean="0"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>
                <a:ea typeface="Calibri" pitchFamily="34" charset="0"/>
                <a:cs typeface="Times New Roman" pitchFamily="18" charset="0"/>
              </a:rPr>
              <a:t> kontrola rada Posredničkih tijela </a:t>
            </a:r>
            <a:endParaRPr lang="hr-HR" dirty="0">
              <a:ea typeface="Calibri" pitchFamily="34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>
                <a:ea typeface="Calibri" pitchFamily="34" charset="0"/>
                <a:cs typeface="Times New Roman" pitchFamily="18" charset="0"/>
              </a:rPr>
              <a:t> </a:t>
            </a:r>
            <a:r>
              <a:rPr lang="hr-HR" dirty="0" smtClean="0">
                <a:ea typeface="Calibri" pitchFamily="34" charset="0"/>
                <a:cs typeface="Times New Roman" pitchFamily="18" charset="0"/>
              </a:rPr>
              <a:t>vrednovanje operativnih programa</a:t>
            </a:r>
            <a:endParaRPr lang="hr-HR" dirty="0">
              <a:ea typeface="Calibri" pitchFamily="34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>
                <a:ea typeface="Calibri" pitchFamily="34" charset="0"/>
                <a:cs typeface="Times New Roman" pitchFamily="18" charset="0"/>
              </a:rPr>
              <a:t> </a:t>
            </a:r>
            <a:r>
              <a:rPr lang="hr-HR" dirty="0" smtClean="0">
                <a:ea typeface="Calibri" pitchFamily="34" charset="0"/>
                <a:cs typeface="Times New Roman" pitchFamily="18" charset="0"/>
              </a:rPr>
              <a:t>informiranje i vidljivost </a:t>
            </a:r>
            <a:endParaRPr lang="hr-HR" dirty="0">
              <a:ea typeface="Calibri" pitchFamily="34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>
                <a:ea typeface="Calibri" pitchFamily="34" charset="0"/>
                <a:cs typeface="Times New Roman" pitchFamily="18" charset="0"/>
              </a:rPr>
              <a:t> </a:t>
            </a:r>
            <a:r>
              <a:rPr lang="hr-HR" dirty="0" smtClean="0">
                <a:ea typeface="Calibri" pitchFamily="34" charset="0"/>
                <a:cs typeface="Times New Roman" pitchFamily="18" charset="0"/>
              </a:rPr>
              <a:t>koordinacija rada odbora za praćenje provedbe </a:t>
            </a:r>
            <a:endParaRPr lang="hr-HR" dirty="0">
              <a:ea typeface="Calibri" pitchFamily="34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>
                <a:ea typeface="Calibri" pitchFamily="34" charset="0"/>
                <a:cs typeface="Times New Roman" pitchFamily="18" charset="0"/>
              </a:rPr>
              <a:t> </a:t>
            </a:r>
            <a:r>
              <a:rPr lang="hr-HR" dirty="0" smtClean="0">
                <a:ea typeface="Calibri" pitchFamily="34" charset="0"/>
                <a:cs typeface="Times New Roman" pitchFamily="18" charset="0"/>
              </a:rPr>
              <a:t>upravljanje i praćenje provedbu pravila n+3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>
                <a:ea typeface="Calibri" pitchFamily="34" charset="0"/>
                <a:cs typeface="Times New Roman" pitchFamily="18" charset="0"/>
              </a:rPr>
              <a:t> osiguravanje da sva tijela u sustavu primaju   </a:t>
            </a:r>
            <a:r>
              <a:rPr lang="hr-HR" dirty="0" smtClean="0">
                <a:ea typeface="Calibri" pitchFamily="34" charset="0"/>
                <a:cs typeface="Times New Roman" pitchFamily="18" charset="0"/>
              </a:rPr>
              <a:t>    odgovarajuće </a:t>
            </a:r>
            <a:r>
              <a:rPr lang="hr-HR" dirty="0">
                <a:ea typeface="Calibri" pitchFamily="34" charset="0"/>
                <a:cs typeface="Times New Roman" pitchFamily="18" charset="0"/>
              </a:rPr>
              <a:t>informacije i postupaju u skladu s Pravilima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>
                <a:cs typeface="Times New Roman" pitchFamily="18" charset="0"/>
              </a:rPr>
              <a:t>……..</a:t>
            </a:r>
            <a:endParaRPr lang="hr-HR" dirty="0"/>
          </a:p>
          <a:p>
            <a:pPr eaLnBrk="1" hangingPunct="1"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5635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Posredničko tijelo 1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9013"/>
            <a:ext cx="8229600" cy="513715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Arial" charset="0"/>
              <a:buNone/>
              <a:defRPr/>
            </a:pPr>
            <a:r>
              <a:rPr lang="hr-HR" sz="2800" b="1" dirty="0" smtClean="0"/>
              <a:t>Funkcije</a:t>
            </a:r>
            <a:r>
              <a:rPr lang="hr-HR" sz="2800" dirty="0" smtClean="0"/>
              <a:t>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/>
              <a:t>izrada i vrednovanje operativnih programa</a:t>
            </a:r>
            <a:endParaRPr lang="hr-HR" dirty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/>
              <a:t>praćenje provedbe prioriteta i mjera  odgovarajućeg operativnog programa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>
                <a:cs typeface="Times New Roman" pitchFamily="18" charset="0"/>
              </a:rPr>
              <a:t>planiranje i provedba natječaja</a:t>
            </a:r>
            <a:endParaRPr lang="hr-HR" dirty="0" smtClean="0">
              <a:ea typeface="Calibri" pitchFamily="34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>
                <a:ea typeface="Calibri" pitchFamily="34" charset="0"/>
                <a:cs typeface="Times New Roman" pitchFamily="18" charset="0"/>
              </a:rPr>
              <a:t>definiranje kriterija za odabir projekata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>
                <a:ea typeface="Calibri" pitchFamily="34" charset="0"/>
                <a:cs typeface="Times New Roman" pitchFamily="18" charset="0"/>
              </a:rPr>
              <a:t>ocjenjivanje usklađenosti projekata s kriterijima za odabir</a:t>
            </a:r>
            <a:endParaRPr lang="hr-HR" dirty="0">
              <a:ea typeface="Calibri" pitchFamily="34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>
                <a:ea typeface="Calibri" pitchFamily="34" charset="0"/>
                <a:cs typeface="Times New Roman" pitchFamily="18" charset="0"/>
              </a:rPr>
              <a:t>odabiranje projekata za financiranje i zaključivanje ugovora</a:t>
            </a:r>
            <a:endParaRPr lang="hr-HR" dirty="0">
              <a:ea typeface="Calibri" pitchFamily="34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>
                <a:cs typeface="Times New Roman" pitchFamily="18" charset="0"/>
              </a:rPr>
              <a:t>……..</a:t>
            </a:r>
            <a:endParaRPr lang="hr-HR" dirty="0"/>
          </a:p>
          <a:p>
            <a:pPr eaLnBrk="1" hangingPunct="1"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5635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Posredničko tijelo 2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Arial" charset="0"/>
              <a:buNone/>
              <a:defRPr/>
            </a:pPr>
            <a:r>
              <a:rPr lang="hr-HR" sz="2800" b="1" dirty="0" smtClean="0"/>
              <a:t>Funkcije</a:t>
            </a:r>
            <a:r>
              <a:rPr lang="hr-HR" sz="2800" dirty="0" smtClean="0"/>
              <a:t>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/>
              <a:t>o</a:t>
            </a:r>
            <a:r>
              <a:rPr lang="hr-HR" dirty="0" smtClean="0"/>
              <a:t>siguranje administrativne podrške Posredničkom tijelu 1 za ocjenjivanje projekata u otvorenim pozivima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/>
              <a:t>o</a:t>
            </a:r>
            <a:r>
              <a:rPr lang="hr-HR" dirty="0" smtClean="0"/>
              <a:t>cjena prihvatljivosti troškova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/>
              <a:t>zaključivanje ugovora</a:t>
            </a:r>
            <a:endParaRPr lang="hr-HR" dirty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/>
              <a:t>a</a:t>
            </a:r>
            <a:r>
              <a:rPr lang="hr-HR" dirty="0" smtClean="0"/>
              <a:t>dministrativne provjere i provjere na terenu praćenje provedbe prioriteta i mjera 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/>
              <a:t>zaprimanje i obrada zahtjeva za plaćanje odgovarajućeg operativnog programa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>
                <a:cs typeface="Times New Roman" pitchFamily="18" charset="0"/>
              </a:rPr>
              <a:t>i</a:t>
            </a:r>
            <a:r>
              <a:rPr lang="hr-HR" dirty="0" smtClean="0">
                <a:cs typeface="Times New Roman" pitchFamily="18" charset="0"/>
              </a:rPr>
              <a:t>spitivanje sumnji na nepravilnosti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>
                <a:ea typeface="Calibri" pitchFamily="34" charset="0"/>
                <a:cs typeface="Times New Roman" pitchFamily="18" charset="0"/>
              </a:rPr>
              <a:t>p</a:t>
            </a:r>
            <a:r>
              <a:rPr lang="hr-HR" dirty="0" smtClean="0">
                <a:ea typeface="Calibri" pitchFamily="34" charset="0"/>
                <a:cs typeface="Times New Roman" pitchFamily="18" charset="0"/>
              </a:rPr>
              <a:t>odrška korisnicima…..</a:t>
            </a:r>
          </a:p>
          <a:p>
            <a:pPr eaLnBrk="1" hangingPunct="1"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79388" y="1268413"/>
            <a:ext cx="8750300" cy="4625975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42950" lvl="1" indent="-285750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 smtClean="0">
                <a:latin typeface="Calibri" pitchFamily="34" charset="0"/>
                <a:cs typeface="+mn-cs"/>
              </a:rPr>
              <a:t>Koordinacijsko tijelo:</a:t>
            </a:r>
            <a:endParaRPr lang="hr-HR" sz="2800" dirty="0">
              <a:latin typeface="Calibri" pitchFamily="34" charset="0"/>
              <a:cs typeface="+mn-cs"/>
            </a:endParaRPr>
          </a:p>
          <a:p>
            <a:pPr marL="1428750" lvl="2" indent="-285750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>
                <a:latin typeface="Calibri" pitchFamily="34" charset="0"/>
                <a:cs typeface="+mn-cs"/>
              </a:rPr>
              <a:t> </a:t>
            </a:r>
            <a:r>
              <a:rPr lang="hr-HR" sz="2800" dirty="0" smtClean="0">
                <a:latin typeface="Calibri" pitchFamily="34" charset="0"/>
                <a:cs typeface="+mn-cs"/>
              </a:rPr>
              <a:t>programiranje </a:t>
            </a:r>
            <a:endParaRPr lang="hr-HR" sz="2800" dirty="0">
              <a:latin typeface="Calibri" pitchFamily="34" charset="0"/>
              <a:cs typeface="+mn-cs"/>
            </a:endParaRPr>
          </a:p>
          <a:p>
            <a:pPr marL="1428750" lvl="2" indent="-285750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>
                <a:latin typeface="Calibri" pitchFamily="34" charset="0"/>
                <a:cs typeface="+mn-cs"/>
              </a:rPr>
              <a:t> uspostavu Sustava </a:t>
            </a:r>
          </a:p>
          <a:p>
            <a:pPr marL="1428750" lvl="2" indent="-285750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>
                <a:latin typeface="Calibri" pitchFamily="34" charset="0"/>
                <a:cs typeface="+mn-cs"/>
              </a:rPr>
              <a:t> </a:t>
            </a:r>
            <a:r>
              <a:rPr lang="hr-HR" sz="2800" b="1" dirty="0">
                <a:latin typeface="Calibri" pitchFamily="34" charset="0"/>
                <a:cs typeface="+mn-cs"/>
              </a:rPr>
              <a:t>donošenje Pravila  </a:t>
            </a:r>
          </a:p>
          <a:p>
            <a:pPr marL="1428750" lvl="2" indent="-285750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>
                <a:latin typeface="Calibri" pitchFamily="34" charset="0"/>
                <a:cs typeface="+mn-cs"/>
              </a:rPr>
              <a:t> razvoj sustava upravljanja informacijama </a:t>
            </a:r>
          </a:p>
          <a:p>
            <a:pPr marL="1428750" lvl="2" indent="-285750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>
                <a:latin typeface="Calibri" pitchFamily="34" charset="0"/>
                <a:cs typeface="+mn-cs"/>
              </a:rPr>
              <a:t> praćenje provedbe na nacionalnoj razini </a:t>
            </a:r>
          </a:p>
          <a:p>
            <a:pPr marL="1428750" lvl="2" indent="-285750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>
                <a:latin typeface="Calibri" pitchFamily="34" charset="0"/>
                <a:cs typeface="+mn-cs"/>
              </a:rPr>
              <a:t> koordinaciju s Europskom </a:t>
            </a:r>
            <a:r>
              <a:rPr lang="hr-HR" sz="2800" dirty="0" smtClean="0">
                <a:latin typeface="Calibri" pitchFamily="34" charset="0"/>
                <a:cs typeface="+mn-cs"/>
              </a:rPr>
              <a:t>komisijom</a:t>
            </a:r>
          </a:p>
          <a:p>
            <a:pPr lvl="2" indent="0" eaLnBrk="1" hangingPunct="1">
              <a:spcBef>
                <a:spcPct val="20000"/>
              </a:spcBef>
              <a:defRPr/>
            </a:pPr>
            <a:endParaRPr lang="hr-HR" sz="2800" dirty="0">
              <a:latin typeface="Calibri" pitchFamily="34" charset="0"/>
              <a:cs typeface="+mn-cs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r-HR" sz="2800" dirty="0" smtClean="0">
                <a:latin typeface="Calibri" pitchFamily="34" charset="0"/>
                <a:cs typeface="+mn-cs"/>
              </a:rPr>
              <a:t>Upravlj</a:t>
            </a:r>
            <a:r>
              <a:rPr lang="hr-HR" sz="2800" dirty="0" smtClean="0">
                <a:latin typeface="Calibri" pitchFamily="34" charset="0"/>
              </a:rPr>
              <a:t>ačko </a:t>
            </a:r>
            <a:r>
              <a:rPr lang="hr-HR" sz="2800" dirty="0">
                <a:latin typeface="Calibri" pitchFamily="34" charset="0"/>
              </a:rPr>
              <a:t>tijelo za OP Regionalna konkurentnost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GB" sz="320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endParaRPr lang="hr-HR" sz="3200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4000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4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725" y="11588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/>
            </a:r>
            <a:b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</a:b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Funkcije </a:t>
            </a:r>
            <a:r>
              <a:rPr lang="hr-HR" sz="32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i odgovornosti MRRFEU</a:t>
            </a:r>
            <a:br>
              <a:rPr lang="hr-HR" sz="32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</a:b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 txBox="1">
            <a:spLocks/>
          </p:cNvSpPr>
          <p:nvPr/>
        </p:nvSpPr>
        <p:spPr bwMode="auto">
          <a:xfrm>
            <a:off x="241300" y="1139825"/>
            <a:ext cx="8597900" cy="5375275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hr-HR" sz="320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hr-HR" sz="3200" b="1" dirty="0">
                <a:latin typeface="Calibri" pitchFamily="34" charset="0"/>
                <a:cs typeface="Microsoft Sans Serif" pitchFamily="34" charset="0"/>
              </a:rPr>
              <a:t>Pravila su: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>
                <a:latin typeface="Calibri" pitchFamily="34" charset="0"/>
                <a:cs typeface="+mn-cs"/>
              </a:rPr>
              <a:t>skup zajedničkih nacionalnih </a:t>
            </a:r>
            <a:r>
              <a:rPr lang="hr-HR" sz="2800" dirty="0" smtClean="0">
                <a:latin typeface="Calibri" pitchFamily="34" charset="0"/>
                <a:cs typeface="+mn-cs"/>
              </a:rPr>
              <a:t>propisa o </a:t>
            </a:r>
            <a:r>
              <a:rPr lang="hr-HR" sz="2800" dirty="0">
                <a:latin typeface="Calibri" pitchFamily="34" charset="0"/>
                <a:cs typeface="+mn-cs"/>
              </a:rPr>
              <a:t>postupanju tijela u Sustavu kojima se </a:t>
            </a:r>
            <a:r>
              <a:rPr lang="hr-HR" sz="2800" dirty="0" smtClean="0">
                <a:latin typeface="Calibri" pitchFamily="34" charset="0"/>
                <a:cs typeface="+mn-cs"/>
              </a:rPr>
              <a:t>utvrđuju uvjeti </a:t>
            </a:r>
            <a:r>
              <a:rPr lang="hr-HR" sz="2800" dirty="0">
                <a:latin typeface="Calibri" pitchFamily="34" charset="0"/>
                <a:cs typeface="+mn-cs"/>
              </a:rPr>
              <a:t>korištenja sredstava </a:t>
            </a:r>
            <a:r>
              <a:rPr lang="hr-HR" sz="2800" dirty="0" smtClean="0">
                <a:latin typeface="Calibri" pitchFamily="34" charset="0"/>
                <a:cs typeface="+mn-cs"/>
              </a:rPr>
              <a:t>strukturnih instrumenata</a:t>
            </a:r>
            <a:endParaRPr lang="hr-HR" sz="2800" dirty="0">
              <a:latin typeface="Calibri" pitchFamily="34" charset="0"/>
              <a:cs typeface="+mn-cs"/>
            </a:endParaRP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>
                <a:latin typeface="Calibri" pitchFamily="34" charset="0"/>
                <a:cs typeface="+mn-cs"/>
              </a:rPr>
              <a:t> odnose se na sva tijela u Sustavu i na </a:t>
            </a:r>
            <a:r>
              <a:rPr lang="hr-HR" sz="2800" dirty="0" smtClean="0">
                <a:latin typeface="Calibri" pitchFamily="34" charset="0"/>
                <a:cs typeface="+mn-cs"/>
              </a:rPr>
              <a:t>sve operativne </a:t>
            </a:r>
            <a:r>
              <a:rPr lang="hr-HR" sz="2800" dirty="0">
                <a:latin typeface="Calibri" pitchFamily="34" charset="0"/>
                <a:cs typeface="+mn-cs"/>
              </a:rPr>
              <a:t>programe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>
                <a:latin typeface="Calibri" pitchFamily="34" charset="0"/>
                <a:cs typeface="+mn-cs"/>
              </a:rPr>
              <a:t> neizravno se odnose i na </a:t>
            </a:r>
            <a:r>
              <a:rPr lang="hr-HR" sz="2800" dirty="0" smtClean="0">
                <a:latin typeface="Calibri" pitchFamily="34" charset="0"/>
                <a:cs typeface="+mn-cs"/>
              </a:rPr>
              <a:t>postupanja (</a:t>
            </a:r>
            <a:r>
              <a:rPr lang="hr-HR" sz="2800" dirty="0">
                <a:latin typeface="Calibri" pitchFamily="34" charset="0"/>
                <a:cs typeface="+mn-cs"/>
              </a:rPr>
              <a:t>potencijalnih) korisnika sredstava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Calibri" pitchFamily="34" charset="0"/>
              <a:cs typeface="Microsoft Sans Serif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GB" sz="320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endParaRPr lang="hr-HR" sz="3200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4000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4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300" y="11588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Pravila (1)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 txBox="1">
            <a:spLocks/>
          </p:cNvSpPr>
          <p:nvPr/>
        </p:nvSpPr>
        <p:spPr bwMode="auto">
          <a:xfrm>
            <a:off x="271463" y="981075"/>
            <a:ext cx="8597900" cy="5375275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hr-HR" sz="3200" b="1" dirty="0" smtClean="0">
                <a:latin typeface="Calibri" pitchFamily="34" charset="0"/>
                <a:cs typeface="Microsoft Sans Serif" pitchFamily="34" charset="0"/>
              </a:rPr>
              <a:t>Primjeri:</a:t>
            </a:r>
            <a:endParaRPr lang="hr-HR" sz="3200" b="1" dirty="0">
              <a:latin typeface="Calibri" pitchFamily="34" charset="0"/>
              <a:cs typeface="Microsoft Sans Serif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r-HR" sz="2800" dirty="0" smtClean="0">
                <a:latin typeface="Calibri" pitchFamily="34" charset="0"/>
                <a:cs typeface="+mn-cs"/>
              </a:rPr>
              <a:t>Pravila strateškog planiranja i programiranja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 smtClean="0">
                <a:latin typeface="Calibri" pitchFamily="34" charset="0"/>
                <a:cs typeface="+mn-cs"/>
              </a:rPr>
              <a:t>Pravila prihvatljivosti troškova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 smtClean="0">
                <a:latin typeface="Calibri" pitchFamily="34" charset="0"/>
                <a:cs typeface="+mn-cs"/>
              </a:rPr>
              <a:t>Pravila za pripremu i provedbu projekata</a:t>
            </a:r>
            <a:endParaRPr lang="hr-HR" sz="2800" dirty="0">
              <a:latin typeface="Calibri" pitchFamily="34" charset="0"/>
              <a:cs typeface="+mn-cs"/>
            </a:endParaRP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 smtClean="0">
                <a:latin typeface="Calibri" pitchFamily="34" charset="0"/>
                <a:cs typeface="+mn-cs"/>
              </a:rPr>
              <a:t>Pravila za odabir projekata i odobravanje sredstava pomoći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hr-HR" sz="2800" dirty="0" smtClean="0">
                <a:latin typeface="Calibri" pitchFamily="34" charset="0"/>
                <a:cs typeface="+mn-cs"/>
              </a:rPr>
              <a:t>Pravila o provjeri izvršenosti ugovornih obveza i plaćanja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dirty="0" smtClean="0">
                <a:latin typeface="Calibri" pitchFamily="34" charset="0"/>
                <a:cs typeface="Microsoft Sans Serif" pitchFamily="34" charset="0"/>
              </a:rPr>
              <a:t>Status</a:t>
            </a:r>
            <a:r>
              <a:rPr lang="hr-HR" sz="3200" b="1" dirty="0">
                <a:latin typeface="Calibri" pitchFamily="34" charset="0"/>
                <a:cs typeface="Microsoft Sans Serif" pitchFamily="34" charset="0"/>
              </a:rPr>
              <a:t>: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r-HR" sz="2800" dirty="0">
                <a:latin typeface="Calibri" pitchFamily="34" charset="0"/>
                <a:cs typeface="+mn-cs"/>
              </a:rPr>
              <a:t>Priprema u tijeku; objava od siječnja 2013. nadalje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GB" sz="320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endParaRPr lang="hr-HR" sz="3200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4000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4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300" y="11588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Pravila (1)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hr-HR" dirty="0" smtClean="0"/>
              <a:t>Institucionalni okvir za upravljanje strukturnim instrumentima u financijskom razdoblju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hr-HR" dirty="0" smtClean="0"/>
              <a:t> 2014.-2020.</a:t>
            </a:r>
          </a:p>
          <a:p>
            <a:pPr eaLnBrk="1" hangingPunct="1">
              <a:defRPr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188" y="11588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Placeholder 8"/>
          <p:cNvSpPr>
            <a:spLocks noGrp="1"/>
          </p:cNvSpPr>
          <p:nvPr>
            <p:ph type="body" idx="4294967295"/>
          </p:nvPr>
        </p:nvSpPr>
        <p:spPr>
          <a:xfrm>
            <a:off x="323850" y="1125538"/>
            <a:ext cx="8280400" cy="46799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r-HR" sz="2800" b="1" smtClean="0"/>
              <a:t>Osnova za donošenje odluke: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hr-HR" smtClean="0"/>
              <a:t>Relevantna EU Regulativa (u nastajanju)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hr-HR" smtClean="0"/>
              <a:t>IPA iskustva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hr-HR" smtClean="0"/>
              <a:t>SKF iskustva (?)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hr-HR" smtClean="0"/>
              <a:t>Uvažavanje postojećeg relevantnog pravnog i administrativnog okvira u RH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hr-HR" smtClean="0"/>
              <a:t>Administrativni kapaciteti (i administrativni teret)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hr-HR" smtClean="0"/>
              <a:t>Troškovi vs. koristi </a:t>
            </a:r>
          </a:p>
          <a:p>
            <a:pPr lvl="1" eaLnBrk="1" hangingPunct="1"/>
            <a:endParaRPr lang="hr-HR" smtClean="0"/>
          </a:p>
        </p:txBody>
      </p:sp>
      <p:sp>
        <p:nvSpPr>
          <p:cNvPr id="2" name="Rectangle 1"/>
          <p:cNvSpPr/>
          <p:nvPr/>
        </p:nvSpPr>
        <p:spPr>
          <a:xfrm>
            <a:off x="323850" y="150813"/>
            <a:ext cx="5761038" cy="8620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Calibri" pitchFamily="34" charset="0"/>
              </a:rPr>
              <a:t>Institucionalni okvir 2014. - 2020</a:t>
            </a:r>
            <a:r>
              <a:rPr lang="hr-H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.</a:t>
            </a:r>
            <a:r>
              <a:rPr lang="hr-HR" sz="2400" dirty="0">
                <a:latin typeface="+mn-lt"/>
                <a:cs typeface="+mn-cs"/>
              </a:rPr>
              <a:t/>
            </a:r>
            <a:br>
              <a:rPr lang="hr-HR" sz="2400" dirty="0">
                <a:latin typeface="+mn-lt"/>
                <a:cs typeface="+mn-cs"/>
              </a:rPr>
            </a:br>
            <a:endParaRPr lang="hr-HR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0" y="44450"/>
            <a:ext cx="8229600" cy="1143000"/>
          </a:xfrm>
        </p:spPr>
        <p:txBody>
          <a:bodyPr>
            <a:noAutofit/>
          </a:bodyPr>
          <a:lstStyle/>
          <a:p>
            <a:pPr marL="342900" lvl="1" indent="-342900" algn="l" eaLnBrk="1" hangingPunct="1">
              <a:defRPr/>
            </a:pPr>
            <a:r>
              <a:rPr lang="hr-H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Calibri" pitchFamily="34" charset="0"/>
              </a:rPr>
              <a:t>Institucionalni</a:t>
            </a:r>
            <a:r>
              <a:rPr lang="hr-HR" sz="4000" dirty="0" smtClean="0">
                <a:latin typeface="+mj-lt"/>
              </a:rPr>
              <a:t> </a:t>
            </a:r>
            <a:r>
              <a:rPr lang="hr-H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Calibri" pitchFamily="34" charset="0"/>
              </a:rPr>
              <a:t>okvir </a:t>
            </a:r>
            <a:r>
              <a:rPr lang="hr-H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Calibri" pitchFamily="34" charset="0"/>
              </a:rPr>
              <a:t>2014. - 2020. (2)</a:t>
            </a:r>
            <a:r>
              <a:rPr lang="hr-HR" sz="4000" dirty="0" smtClean="0">
                <a:latin typeface="+mj-lt"/>
              </a:rPr>
              <a:t/>
            </a:r>
            <a:br>
              <a:rPr lang="hr-HR" sz="4000" dirty="0" smtClean="0">
                <a:latin typeface="+mj-lt"/>
              </a:rPr>
            </a:br>
            <a:endParaRPr lang="hr-HR" sz="4000" dirty="0">
              <a:latin typeface="+mj-lt"/>
            </a:endParaRP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dirty="0" smtClean="0"/>
              <a:t>Ovisi o programskom okviru</a:t>
            </a:r>
          </a:p>
          <a:p>
            <a:pPr eaLnBrk="1" hangingPunct="1">
              <a:defRPr/>
            </a:pPr>
            <a:r>
              <a:rPr lang="hr-HR" dirty="0" smtClean="0">
                <a:latin typeface="+mj-lt"/>
              </a:rPr>
              <a:t>Učinkovita koordinacija i upravljanje</a:t>
            </a:r>
          </a:p>
          <a:p>
            <a:pPr eaLnBrk="1" hangingPunct="1">
              <a:defRPr/>
            </a:pPr>
            <a:r>
              <a:rPr lang="hr-HR" dirty="0" smtClean="0">
                <a:latin typeface="+mj-lt"/>
              </a:rPr>
              <a:t>Snažne kontrolne funkcije </a:t>
            </a:r>
          </a:p>
          <a:p>
            <a:pPr eaLnBrk="1" hangingPunct="1">
              <a:defRPr/>
            </a:pPr>
            <a:r>
              <a:rPr lang="hr-HR" dirty="0" smtClean="0">
                <a:latin typeface="+mj-lt"/>
              </a:rPr>
              <a:t>Osnaživanje administrativnih kapaciteta u svim tijelima i na svim razinama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fr-BE" dirty="0" smtClean="0">
              <a:latin typeface="+mj-lt"/>
            </a:endParaRPr>
          </a:p>
          <a:p>
            <a:pPr lvl="1" eaLnBrk="1" hangingPunct="1"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763" y="-26988"/>
            <a:ext cx="8229600" cy="1143001"/>
          </a:xfrm>
        </p:spPr>
        <p:txBody>
          <a:bodyPr>
            <a:noAutofit/>
          </a:bodyPr>
          <a:lstStyle/>
          <a:p>
            <a:pPr marL="342900" lvl="1" indent="-342900" algn="l" eaLnBrk="1" hangingPunct="1">
              <a:defRPr/>
            </a:pPr>
            <a:r>
              <a:rPr lang="hr-H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Calibri" pitchFamily="34" charset="0"/>
              </a:rPr>
              <a:t>Institucionalni okvir 2014</a:t>
            </a:r>
            <a:r>
              <a:rPr lang="hr-H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Calibri" pitchFamily="34" charset="0"/>
              </a:rPr>
              <a:t>. - 2020</a:t>
            </a:r>
            <a:r>
              <a:rPr lang="hr-H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Calibri" pitchFamily="34" charset="0"/>
              </a:rPr>
              <a:t>. (3)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hu-HU" sz="3000" dirty="0">
                <a:latin typeface="+mj-lt"/>
              </a:rPr>
              <a:t>4 cilja</a:t>
            </a:r>
            <a:r>
              <a:rPr lang="en-US" sz="3000" dirty="0">
                <a:latin typeface="+mj-lt"/>
              </a:rPr>
              <a:t>:</a:t>
            </a:r>
          </a:p>
          <a:p>
            <a:pPr lvl="1" eaLnBrk="1" hangingPunct="1">
              <a:defRPr/>
            </a:pPr>
            <a:r>
              <a:rPr lang="hr-HR" sz="3000" dirty="0">
                <a:latin typeface="+mj-lt"/>
              </a:rPr>
              <a:t>Apsorpcija: korištenje sredstava</a:t>
            </a:r>
          </a:p>
          <a:p>
            <a:pPr lvl="1" eaLnBrk="1" hangingPunct="1">
              <a:defRPr/>
            </a:pPr>
            <a:r>
              <a:rPr lang="hr-HR" sz="3000" dirty="0">
                <a:latin typeface="+mj-lt"/>
              </a:rPr>
              <a:t>Točnost i regularnost: korištenje sredstava bez povrata </a:t>
            </a:r>
          </a:p>
          <a:p>
            <a:pPr lvl="1" eaLnBrk="1" hangingPunct="1">
              <a:defRPr/>
            </a:pPr>
            <a:r>
              <a:rPr lang="hr-HR" sz="3000" dirty="0">
                <a:latin typeface="+mj-lt"/>
              </a:rPr>
              <a:t>Efikasnost: korištenje sredstava bez dodatnih troškova</a:t>
            </a:r>
          </a:p>
          <a:p>
            <a:pPr lvl="1" eaLnBrk="1" hangingPunct="1">
              <a:defRPr/>
            </a:pPr>
            <a:r>
              <a:rPr lang="hr-HR" sz="3000" dirty="0">
                <a:latin typeface="+mj-lt"/>
              </a:rPr>
              <a:t>Učinkovitost: korištenje sredstava radi postizanja učinka</a:t>
            </a:r>
          </a:p>
          <a:p>
            <a:pPr marL="228600" lvl="1" indent="0" eaLnBrk="1" hangingPunct="1">
              <a:buFont typeface="Arial" charset="0"/>
              <a:buNone/>
              <a:defRPr/>
            </a:pPr>
            <a:endParaRPr lang="en-US" sz="3000" dirty="0">
              <a:latin typeface="+mj-lt"/>
            </a:endParaRPr>
          </a:p>
          <a:p>
            <a:pPr marL="192087" lvl="1" indent="0" eaLnBrk="1" hangingPunct="1">
              <a:buFont typeface="Arial" charset="0"/>
              <a:buNone/>
              <a:defRPr/>
            </a:pPr>
            <a:r>
              <a:rPr lang="hr-HR" sz="3000" dirty="0">
                <a:latin typeface="+mj-lt"/>
              </a:rPr>
              <a:t>POTREBNO OSIGURATI RAVNOTEŽU MEĐU CILJEVIMA (svi su podjednako važni)!!!</a:t>
            </a:r>
          </a:p>
          <a:p>
            <a:pPr lvl="1" eaLnBrk="1" hangingPunct="1">
              <a:defRPr/>
            </a:pPr>
            <a:endParaRPr lang="hr-HR" sz="2000" dirty="0">
              <a:cs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fr-BE" dirty="0" smtClean="0">
              <a:latin typeface="+mj-lt"/>
            </a:endParaRPr>
          </a:p>
          <a:p>
            <a:pPr lvl="1" eaLnBrk="1" hangingPunct="1"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Institucionalni okvir za upravljanje strukturnim instrumentima u financijskom razdoblju 2007.-2013.</a:t>
            </a:r>
          </a:p>
          <a:p>
            <a:pPr eaLnBrk="1" hangingPunct="1"/>
            <a:r>
              <a:rPr lang="hr-HR" smtClean="0"/>
              <a:t>Institucionalni okvir za upravljanje strukturnim instrumentima u financijskom razdoblju 2014.-2020.</a:t>
            </a:r>
          </a:p>
          <a:p>
            <a:pPr eaLnBrk="1" hangingPunct="1"/>
            <a:endParaRPr lang="hr-HR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188" y="11588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Sadržaj: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157788"/>
            <a:ext cx="9009063" cy="1630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Uprava za upravljanje operativnim programima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Helga.bubanovic</a:t>
            </a:r>
            <a:r>
              <a:rPr lang="hr-HR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@</a:t>
            </a:r>
            <a:r>
              <a:rPr lang="hr-HR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mrrfeu.hr</a:t>
            </a:r>
            <a:endParaRPr lang="hr-HR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Hvala na pozornosti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1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hr-HR" dirty="0" smtClean="0"/>
              <a:t>Institucionalni okvir za upravljanje strukturnim instrumentima u financijskom razdoblju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hr-HR" dirty="0" smtClean="0"/>
              <a:t> 2007.-2013.</a:t>
            </a:r>
          </a:p>
          <a:p>
            <a:pPr eaLnBrk="1" hangingPunct="1">
              <a:defRPr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188" y="11588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5635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2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Operativni programi </a:t>
            </a: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2007.-2013.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588963" y="1196975"/>
          <a:ext cx="8004132" cy="4882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2160"/>
                <a:gridCol w="5761972"/>
              </a:tblGrid>
              <a:tr h="311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OPERATIVNI PROGRAM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</a:rPr>
                        <a:t>PODRUČJA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</a:rPr>
                        <a:t>ULAGANJA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67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PROMET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1600" dirty="0">
                          <a:effectLst/>
                        </a:rPr>
                        <a:t>Željeznica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1600" dirty="0">
                          <a:effectLst/>
                        </a:rPr>
                        <a:t>Unutarnja plovidba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8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OKOLIŠ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1600" dirty="0" smtClean="0">
                          <a:effectLst/>
                        </a:rPr>
                        <a:t>Gospodarenje </a:t>
                      </a:r>
                      <a:r>
                        <a:rPr lang="hr-HR" sz="1600" dirty="0">
                          <a:effectLst/>
                        </a:rPr>
                        <a:t>otpadom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1600" dirty="0">
                          <a:effectLst/>
                        </a:rPr>
                        <a:t>Vodoopskrba i integrirani sustav upravljanja otpadnim vodama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4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REGIONALNA </a:t>
                      </a:r>
                      <a:r>
                        <a:rPr lang="hr-HR" sz="1600" dirty="0">
                          <a:effectLst/>
                        </a:rPr>
                        <a:t>KONKURENTNOST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1600" dirty="0">
                          <a:effectLst/>
                        </a:rPr>
                        <a:t>Razvoj i unaprjeđenje regionalne infrastrukture i jačanje atraktivnosti regija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1600" dirty="0">
                          <a:effectLst/>
                        </a:rPr>
                        <a:t>Jačanje konkurentnosti </a:t>
                      </a:r>
                      <a:r>
                        <a:rPr lang="hr-HR" sz="1600" dirty="0" smtClean="0">
                          <a:effectLst/>
                        </a:rPr>
                        <a:t>hrvatskoga </a:t>
                      </a:r>
                      <a:r>
                        <a:rPr lang="hr-HR" sz="1600" dirty="0">
                          <a:effectLst/>
                        </a:rPr>
                        <a:t>gospodarstva 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03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RAZVOJ </a:t>
                      </a:r>
                      <a:r>
                        <a:rPr lang="hr-HR" sz="1600" dirty="0">
                          <a:effectLst/>
                        </a:rPr>
                        <a:t>LJUDSKIH POTENCIJALA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1600" dirty="0">
                          <a:effectLst/>
                        </a:rPr>
                        <a:t>Održivo zapošljavanje i prilagodljivost radne snage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1600" dirty="0">
                          <a:effectLst/>
                        </a:rPr>
                        <a:t>Jačanje socijalnog uključivanja i integracije osoba u nepovoljnom položaju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1600" dirty="0">
                          <a:effectLst/>
                        </a:rPr>
                        <a:t>Unaprjeđenje ljudskog kapitala u obrazovanju, istraživanju i razvoju;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1600" dirty="0">
                          <a:effectLst/>
                        </a:rPr>
                        <a:t>Jačanje uloge civilnog društva za bolje upravljanje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5635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2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Institucionalni okvir </a:t>
            </a: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2007. – 2013.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9013"/>
            <a:ext cx="8229600" cy="51371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hr-HR" sz="2800" b="1" dirty="0"/>
              <a:t>Institucionalni okvir utvrđen je:</a:t>
            </a:r>
          </a:p>
          <a:p>
            <a:pPr eaLnBrk="1" hangingPunct="1">
              <a:defRPr/>
            </a:pPr>
            <a:endParaRPr lang="hr-HR" sz="2800" b="1" dirty="0" smtClean="0"/>
          </a:p>
          <a:p>
            <a:pPr eaLnBrk="1" hangingPunct="1">
              <a:defRPr/>
            </a:pPr>
            <a:r>
              <a:rPr lang="hr-HR" sz="2800" b="1" dirty="0" smtClean="0"/>
              <a:t>Zakonom</a:t>
            </a:r>
            <a:r>
              <a:rPr lang="hr-HR" sz="2800" dirty="0" smtClean="0"/>
              <a:t> </a:t>
            </a:r>
            <a:r>
              <a:rPr lang="hr-HR" sz="2800" dirty="0"/>
              <a:t>o uspostavi institucionalnog okvira za korištenje strukturnih instrumenata u RH </a:t>
            </a:r>
          </a:p>
          <a:p>
            <a:pPr marL="0" indent="0" eaLnBrk="1" hangingPunct="1">
              <a:spcAft>
                <a:spcPts val="2400"/>
              </a:spcAft>
              <a:buFont typeface="Arial" charset="0"/>
              <a:buNone/>
              <a:defRPr/>
            </a:pPr>
            <a:r>
              <a:rPr lang="hr-HR" sz="2800" dirty="0"/>
              <a:t>  </a:t>
            </a:r>
            <a:r>
              <a:rPr lang="hr-HR" sz="2800" dirty="0" smtClean="0"/>
              <a:t> (</a:t>
            </a:r>
            <a:r>
              <a:rPr lang="hr-HR" sz="2800" dirty="0"/>
              <a:t>NN 78/2012) = </a:t>
            </a:r>
            <a:r>
              <a:rPr lang="hr-HR" sz="2800" b="1" dirty="0"/>
              <a:t>funkcije i odgovornosti u Sustavu</a:t>
            </a:r>
          </a:p>
          <a:p>
            <a:pPr eaLnBrk="1" hangingPunct="1">
              <a:defRPr/>
            </a:pPr>
            <a:r>
              <a:rPr lang="hr-HR" sz="2800" b="1" dirty="0"/>
              <a:t>Uredbom</a:t>
            </a:r>
            <a:r>
              <a:rPr lang="hr-HR" sz="2800" dirty="0"/>
              <a:t> o tijelima u sustavu upravljanja i kontrole korištenja strukturnih instrumenata EU u RH</a:t>
            </a:r>
          </a:p>
          <a:p>
            <a:pPr marL="0" indent="0" eaLnBrk="1" hangingPunct="1">
              <a:spcAft>
                <a:spcPts val="1200"/>
              </a:spcAft>
              <a:buFont typeface="Arial" charset="0"/>
              <a:buNone/>
              <a:defRPr/>
            </a:pPr>
            <a:r>
              <a:rPr lang="hr-HR" sz="2800" dirty="0" smtClean="0"/>
              <a:t>    (</a:t>
            </a:r>
            <a:r>
              <a:rPr lang="hr-HR" sz="2800" dirty="0"/>
              <a:t>NN, 97/2012) = </a:t>
            </a:r>
            <a:r>
              <a:rPr lang="hr-HR" sz="2800" b="1" dirty="0"/>
              <a:t>nositelji funkcija i odgovornosti</a:t>
            </a:r>
          </a:p>
          <a:p>
            <a:pPr eaLnBrk="1" hangingPunct="1">
              <a:defRPr/>
            </a:pP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2623076" y="5532040"/>
            <a:ext cx="419108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u="sng" dirty="0"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IPA nasljeđe </a:t>
            </a:r>
            <a:endParaRPr lang="hr-HR" sz="2400" b="1" u="sng" dirty="0"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3" y="31750"/>
            <a:ext cx="8469312" cy="865188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Sustav upravljanja i kontrole korištenja strukturnih instrumenata EU u RH 2007-2013</a:t>
            </a:r>
            <a:endParaRPr lang="en-US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002088" y="1709738"/>
            <a:ext cx="1074737" cy="1092200"/>
            <a:chOff x="3526" y="2913"/>
            <a:chExt cx="925" cy="938"/>
          </a:xfrm>
        </p:grpSpPr>
        <p:sp>
          <p:nvSpPr>
            <p:cNvPr id="68694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95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MR</a:t>
              </a:r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RFEU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1116013" y="3230563"/>
            <a:ext cx="1073150" cy="1092200"/>
            <a:chOff x="3526" y="2913"/>
            <a:chExt cx="925" cy="938"/>
          </a:xfrm>
        </p:grpSpPr>
        <p:sp>
          <p:nvSpPr>
            <p:cNvPr id="68692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93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M</a:t>
              </a:r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PPI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2635250" y="3206750"/>
            <a:ext cx="1073150" cy="1090613"/>
            <a:chOff x="3526" y="2913"/>
            <a:chExt cx="925" cy="938"/>
          </a:xfrm>
        </p:grpSpPr>
        <p:sp>
          <p:nvSpPr>
            <p:cNvPr id="68690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91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MZOP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4716463" y="3170238"/>
            <a:ext cx="1073150" cy="1092200"/>
            <a:chOff x="3526" y="2913"/>
            <a:chExt cx="925" cy="938"/>
          </a:xfrm>
        </p:grpSpPr>
        <p:sp>
          <p:nvSpPr>
            <p:cNvPr id="68688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89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MR</a:t>
              </a:r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RFEU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7315200" y="3170238"/>
            <a:ext cx="1073150" cy="1092200"/>
            <a:chOff x="3526" y="2913"/>
            <a:chExt cx="925" cy="938"/>
          </a:xfrm>
        </p:grpSpPr>
        <p:sp>
          <p:nvSpPr>
            <p:cNvPr id="68686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87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M</a:t>
              </a:r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RMS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22" name="Group 18"/>
          <p:cNvGrpSpPr>
            <a:grpSpLocks/>
          </p:cNvGrpSpPr>
          <p:nvPr/>
        </p:nvGrpSpPr>
        <p:grpSpPr bwMode="auto">
          <a:xfrm>
            <a:off x="1266825" y="1709738"/>
            <a:ext cx="1073150" cy="1092200"/>
            <a:chOff x="3526" y="2913"/>
            <a:chExt cx="925" cy="938"/>
          </a:xfrm>
        </p:grpSpPr>
        <p:sp>
          <p:nvSpPr>
            <p:cNvPr id="68684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85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MFIN</a:t>
              </a:r>
            </a:p>
          </p:txBody>
        </p:sp>
      </p:grpSp>
      <p:grpSp>
        <p:nvGrpSpPr>
          <p:cNvPr id="25" name="Group 18"/>
          <p:cNvGrpSpPr>
            <a:grpSpLocks/>
          </p:cNvGrpSpPr>
          <p:nvPr/>
        </p:nvGrpSpPr>
        <p:grpSpPr bwMode="auto">
          <a:xfrm>
            <a:off x="7942263" y="1722438"/>
            <a:ext cx="1074737" cy="1092200"/>
            <a:chOff x="3526" y="2913"/>
            <a:chExt cx="925" cy="938"/>
          </a:xfrm>
        </p:grpSpPr>
        <p:sp>
          <p:nvSpPr>
            <p:cNvPr id="68682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83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ARPA</a:t>
              </a:r>
            </a:p>
          </p:txBody>
        </p:sp>
      </p:grpSp>
      <p:grpSp>
        <p:nvGrpSpPr>
          <p:cNvPr id="28" name="Group 18"/>
          <p:cNvGrpSpPr>
            <a:grpSpLocks/>
          </p:cNvGrpSpPr>
          <p:nvPr/>
        </p:nvGrpSpPr>
        <p:grpSpPr bwMode="auto">
          <a:xfrm>
            <a:off x="1409700" y="5722938"/>
            <a:ext cx="1074738" cy="1092200"/>
            <a:chOff x="3526" y="2913"/>
            <a:chExt cx="925" cy="938"/>
          </a:xfrm>
        </p:grpSpPr>
        <p:sp>
          <p:nvSpPr>
            <p:cNvPr id="68680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81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FZOEU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1" name="Group 18"/>
          <p:cNvGrpSpPr>
            <a:grpSpLocks/>
          </p:cNvGrpSpPr>
          <p:nvPr/>
        </p:nvGrpSpPr>
        <p:grpSpPr bwMode="auto">
          <a:xfrm>
            <a:off x="5586413" y="5730875"/>
            <a:ext cx="1073150" cy="1092200"/>
            <a:chOff x="3526" y="2913"/>
            <a:chExt cx="925" cy="938"/>
          </a:xfrm>
        </p:grpSpPr>
        <p:sp>
          <p:nvSpPr>
            <p:cNvPr id="68678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79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HZZ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4" name="Group 18"/>
          <p:cNvGrpSpPr>
            <a:grpSpLocks/>
          </p:cNvGrpSpPr>
          <p:nvPr/>
        </p:nvGrpSpPr>
        <p:grpSpPr bwMode="auto">
          <a:xfrm>
            <a:off x="2562225" y="5711825"/>
            <a:ext cx="1073150" cy="1092200"/>
            <a:chOff x="3526" y="2913"/>
            <a:chExt cx="925" cy="938"/>
          </a:xfrm>
        </p:grpSpPr>
        <p:sp>
          <p:nvSpPr>
            <p:cNvPr id="68676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77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HV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7" name="Group 18"/>
          <p:cNvGrpSpPr>
            <a:grpSpLocks/>
          </p:cNvGrpSpPr>
          <p:nvPr/>
        </p:nvGrpSpPr>
        <p:grpSpPr bwMode="auto">
          <a:xfrm>
            <a:off x="3930650" y="5722938"/>
            <a:ext cx="1073150" cy="1092200"/>
            <a:chOff x="3526" y="2913"/>
            <a:chExt cx="925" cy="938"/>
          </a:xfrm>
        </p:grpSpPr>
        <p:sp>
          <p:nvSpPr>
            <p:cNvPr id="68674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75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SAFU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40" name="Group 18"/>
          <p:cNvGrpSpPr>
            <a:grpSpLocks/>
          </p:cNvGrpSpPr>
          <p:nvPr/>
        </p:nvGrpSpPr>
        <p:grpSpPr bwMode="auto">
          <a:xfrm>
            <a:off x="6667500" y="5730875"/>
            <a:ext cx="1073150" cy="1092200"/>
            <a:chOff x="3526" y="2913"/>
            <a:chExt cx="925" cy="938"/>
          </a:xfrm>
        </p:grpSpPr>
        <p:sp>
          <p:nvSpPr>
            <p:cNvPr id="68672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73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A</a:t>
              </a:r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SOO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43" name="Group 18"/>
          <p:cNvGrpSpPr>
            <a:grpSpLocks/>
          </p:cNvGrpSpPr>
          <p:nvPr/>
        </p:nvGrpSpPr>
        <p:grpSpPr bwMode="auto">
          <a:xfrm>
            <a:off x="7818438" y="5705475"/>
            <a:ext cx="1074737" cy="1092200"/>
            <a:chOff x="3526" y="2913"/>
            <a:chExt cx="925" cy="938"/>
          </a:xfrm>
        </p:grpSpPr>
        <p:sp>
          <p:nvSpPr>
            <p:cNvPr id="68670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71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N</a:t>
              </a:r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ac.</a:t>
              </a:r>
            </a:p>
            <a:p>
              <a:pPr algn="ctr"/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zaklada</a:t>
              </a:r>
            </a:p>
            <a:p>
              <a:pPr algn="ctr"/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za c.d.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46" name="Group 18"/>
          <p:cNvGrpSpPr>
            <a:grpSpLocks/>
          </p:cNvGrpSpPr>
          <p:nvPr/>
        </p:nvGrpSpPr>
        <p:grpSpPr bwMode="auto">
          <a:xfrm>
            <a:off x="1698625" y="4446588"/>
            <a:ext cx="1073150" cy="1092200"/>
            <a:chOff x="3526" y="2913"/>
            <a:chExt cx="925" cy="938"/>
          </a:xfrm>
        </p:grpSpPr>
        <p:sp>
          <p:nvSpPr>
            <p:cNvPr id="68668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69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M.Polj.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49" name="Group 18"/>
          <p:cNvGrpSpPr>
            <a:grpSpLocks/>
          </p:cNvGrpSpPr>
          <p:nvPr/>
        </p:nvGrpSpPr>
        <p:grpSpPr bwMode="auto">
          <a:xfrm>
            <a:off x="3203575" y="4365625"/>
            <a:ext cx="1052513" cy="1055688"/>
            <a:chOff x="3768" y="2859"/>
            <a:chExt cx="907" cy="907"/>
          </a:xfrm>
        </p:grpSpPr>
        <p:sp>
          <p:nvSpPr>
            <p:cNvPr id="68666" name="Oval 19"/>
            <p:cNvSpPr>
              <a:spLocks noChangeArrowheads="1"/>
            </p:cNvSpPr>
            <p:nvPr/>
          </p:nvSpPr>
          <p:spPr bwMode="auto">
            <a:xfrm>
              <a:off x="3768" y="2859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67" name="Oval 20"/>
            <p:cNvSpPr>
              <a:spLocks noChangeArrowheads="1"/>
            </p:cNvSpPr>
            <p:nvPr/>
          </p:nvSpPr>
          <p:spPr bwMode="auto">
            <a:xfrm>
              <a:off x="3768" y="2859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M</a:t>
              </a:r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INGO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2" name="Group 18"/>
          <p:cNvGrpSpPr>
            <a:grpSpLocks/>
          </p:cNvGrpSpPr>
          <p:nvPr/>
        </p:nvGrpSpPr>
        <p:grpSpPr bwMode="auto">
          <a:xfrm>
            <a:off x="4356100" y="4437063"/>
            <a:ext cx="1052513" cy="1084262"/>
            <a:chOff x="3544" y="2920"/>
            <a:chExt cx="907" cy="931"/>
          </a:xfrm>
        </p:grpSpPr>
        <p:sp>
          <p:nvSpPr>
            <p:cNvPr id="68664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65" name="Oval 20"/>
            <p:cNvSpPr>
              <a:spLocks noChangeArrowheads="1"/>
            </p:cNvSpPr>
            <p:nvPr/>
          </p:nvSpPr>
          <p:spPr bwMode="auto">
            <a:xfrm>
              <a:off x="3544" y="2920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M</a:t>
              </a:r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ZOS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5" name="Group 18"/>
          <p:cNvGrpSpPr>
            <a:grpSpLocks/>
          </p:cNvGrpSpPr>
          <p:nvPr/>
        </p:nvGrpSpPr>
        <p:grpSpPr bwMode="auto">
          <a:xfrm>
            <a:off x="5435600" y="4437063"/>
            <a:ext cx="1073150" cy="1092200"/>
            <a:chOff x="3526" y="2913"/>
            <a:chExt cx="925" cy="938"/>
          </a:xfrm>
        </p:grpSpPr>
        <p:sp>
          <p:nvSpPr>
            <p:cNvPr id="68662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63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M</a:t>
              </a:r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.Pod.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8" name="Group 18"/>
          <p:cNvGrpSpPr>
            <a:grpSpLocks/>
          </p:cNvGrpSpPr>
          <p:nvPr/>
        </p:nvGrpSpPr>
        <p:grpSpPr bwMode="auto">
          <a:xfrm>
            <a:off x="6518275" y="4429125"/>
            <a:ext cx="1073150" cy="1092200"/>
            <a:chOff x="3526" y="2913"/>
            <a:chExt cx="925" cy="938"/>
          </a:xfrm>
        </p:grpSpPr>
        <p:sp>
          <p:nvSpPr>
            <p:cNvPr id="68660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61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b="1">
                  <a:solidFill>
                    <a:srgbClr val="FFFF99"/>
                  </a:solidFill>
                  <a:latin typeface="Arial Narrow" pitchFamily="34" charset="0"/>
                </a:rPr>
                <a:t>MSP</a:t>
              </a:r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M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61" name="Group 18"/>
          <p:cNvGrpSpPr>
            <a:grpSpLocks/>
          </p:cNvGrpSpPr>
          <p:nvPr/>
        </p:nvGrpSpPr>
        <p:grpSpPr bwMode="auto">
          <a:xfrm>
            <a:off x="7747000" y="4454525"/>
            <a:ext cx="1073150" cy="1092200"/>
            <a:chOff x="3526" y="2913"/>
            <a:chExt cx="925" cy="938"/>
          </a:xfrm>
        </p:grpSpPr>
        <p:sp>
          <p:nvSpPr>
            <p:cNvPr id="68658" name="Oval 19"/>
            <p:cNvSpPr>
              <a:spLocks noChangeArrowheads="1"/>
            </p:cNvSpPr>
            <p:nvPr/>
          </p:nvSpPr>
          <p:spPr bwMode="auto">
            <a:xfrm>
              <a:off x="3544" y="2944"/>
              <a:ext cx="907" cy="907"/>
            </a:xfrm>
            <a:prstGeom prst="ellipse">
              <a:avLst/>
            </a:prstGeom>
            <a:solidFill>
              <a:srgbClr val="00000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t-LT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  <p:sp>
          <p:nvSpPr>
            <p:cNvPr id="68659" name="Oval 20"/>
            <p:cNvSpPr>
              <a:spLocks noChangeArrowheads="1"/>
            </p:cNvSpPr>
            <p:nvPr/>
          </p:nvSpPr>
          <p:spPr bwMode="auto">
            <a:xfrm>
              <a:off x="3526" y="2913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18187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Ured za</a:t>
              </a:r>
            </a:p>
            <a:p>
              <a:pPr algn="ctr"/>
              <a:r>
                <a:rPr lang="hr-HR" sz="2000" b="1">
                  <a:solidFill>
                    <a:srgbClr val="FFFF99"/>
                  </a:solidFill>
                  <a:latin typeface="Arial Narrow" pitchFamily="34" charset="0"/>
                </a:rPr>
                <a:t>udruge</a:t>
              </a:r>
              <a:endParaRPr lang="en-GB" sz="2000" b="1">
                <a:solidFill>
                  <a:srgbClr val="FFFF99"/>
                </a:solidFill>
                <a:latin typeface="Arial Narrow" pitchFamily="34" charset="0"/>
              </a:endParaRPr>
            </a:p>
          </p:txBody>
        </p:sp>
      </p:grpSp>
      <p:cxnSp>
        <p:nvCxnSpPr>
          <p:cNvPr id="67" name="Straight Connector 66"/>
          <p:cNvCxnSpPr>
            <a:stCxn id="68686" idx="4"/>
            <a:endCxn id="68659" idx="0"/>
          </p:cNvCxnSpPr>
          <p:nvPr/>
        </p:nvCxnSpPr>
        <p:spPr>
          <a:xfrm>
            <a:off x="7862888" y="4262438"/>
            <a:ext cx="411162" cy="1920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8686" idx="4"/>
            <a:endCxn id="68661" idx="0"/>
          </p:cNvCxnSpPr>
          <p:nvPr/>
        </p:nvCxnSpPr>
        <p:spPr>
          <a:xfrm flipH="1">
            <a:off x="7043738" y="4262438"/>
            <a:ext cx="819150" cy="166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8688" idx="4"/>
            <a:endCxn id="68663" idx="0"/>
          </p:cNvCxnSpPr>
          <p:nvPr/>
        </p:nvCxnSpPr>
        <p:spPr>
          <a:xfrm>
            <a:off x="5262563" y="4262438"/>
            <a:ext cx="700087" cy="174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8688" idx="4"/>
            <a:endCxn id="68665" idx="0"/>
          </p:cNvCxnSpPr>
          <p:nvPr/>
        </p:nvCxnSpPr>
        <p:spPr>
          <a:xfrm flipH="1">
            <a:off x="4881563" y="4262438"/>
            <a:ext cx="381000" cy="174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8688" idx="4"/>
            <a:endCxn id="68667" idx="0"/>
          </p:cNvCxnSpPr>
          <p:nvPr/>
        </p:nvCxnSpPr>
        <p:spPr>
          <a:xfrm flipH="1">
            <a:off x="3730625" y="4262438"/>
            <a:ext cx="1531938" cy="1031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8690" idx="4"/>
            <a:endCxn id="68669" idx="0"/>
          </p:cNvCxnSpPr>
          <p:nvPr/>
        </p:nvCxnSpPr>
        <p:spPr>
          <a:xfrm flipH="1">
            <a:off x="2224088" y="4297363"/>
            <a:ext cx="957262" cy="1492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8690" idx="4"/>
            <a:endCxn id="68681" idx="0"/>
          </p:cNvCxnSpPr>
          <p:nvPr/>
        </p:nvCxnSpPr>
        <p:spPr>
          <a:xfrm flipH="1">
            <a:off x="1936750" y="4297363"/>
            <a:ext cx="1244600" cy="142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8690" idx="4"/>
            <a:endCxn id="68677" idx="0"/>
          </p:cNvCxnSpPr>
          <p:nvPr/>
        </p:nvCxnSpPr>
        <p:spPr>
          <a:xfrm flipH="1">
            <a:off x="3089275" y="4297363"/>
            <a:ext cx="92075" cy="1414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68675" idx="1"/>
          </p:cNvCxnSpPr>
          <p:nvPr/>
        </p:nvCxnSpPr>
        <p:spPr>
          <a:xfrm>
            <a:off x="1677988" y="4310063"/>
            <a:ext cx="2406650" cy="15668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109913" y="4305300"/>
            <a:ext cx="1274762" cy="14239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68688" idx="4"/>
          </p:cNvCxnSpPr>
          <p:nvPr/>
        </p:nvCxnSpPr>
        <p:spPr>
          <a:xfrm flipH="1">
            <a:off x="4497388" y="4262438"/>
            <a:ext cx="765175" cy="15859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68686" idx="4"/>
            <a:endCxn id="68665" idx="7"/>
          </p:cNvCxnSpPr>
          <p:nvPr/>
        </p:nvCxnSpPr>
        <p:spPr>
          <a:xfrm flipH="1">
            <a:off x="5254625" y="4262438"/>
            <a:ext cx="2608263" cy="3286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68686" idx="4"/>
            <a:endCxn id="68673" idx="0"/>
          </p:cNvCxnSpPr>
          <p:nvPr/>
        </p:nvCxnSpPr>
        <p:spPr>
          <a:xfrm flipH="1">
            <a:off x="7192963" y="4262438"/>
            <a:ext cx="669925" cy="14684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68686" idx="4"/>
            <a:endCxn id="68671" idx="0"/>
          </p:cNvCxnSpPr>
          <p:nvPr/>
        </p:nvCxnSpPr>
        <p:spPr>
          <a:xfrm>
            <a:off x="7862888" y="4262438"/>
            <a:ext cx="482600" cy="1443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27063" y="2997200"/>
            <a:ext cx="1373187" cy="3683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OP</a:t>
            </a:r>
            <a:r>
              <a:rPr lang="hr-HR" b="1" dirty="0">
                <a:latin typeface="+mn-lt"/>
                <a:cs typeface="+mn-cs"/>
              </a:rPr>
              <a:t> Promet</a:t>
            </a:r>
            <a:endParaRPr lang="en-US" b="1" dirty="0">
              <a:latin typeface="+mn-lt"/>
              <a:cs typeface="+mn-c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219325" y="3005138"/>
            <a:ext cx="1876425" cy="369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OP</a:t>
            </a:r>
            <a:r>
              <a:rPr lang="hr-HR" dirty="0" smtClean="0">
                <a:latin typeface="+mn-lt"/>
                <a:cs typeface="+mn-cs"/>
              </a:rPr>
              <a:t> Okoliš 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213225" y="2997200"/>
            <a:ext cx="2487613" cy="3683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OP</a:t>
            </a:r>
            <a:r>
              <a:rPr lang="hr-HR" dirty="0" smtClean="0">
                <a:latin typeface="+mn-lt"/>
                <a:cs typeface="+mn-cs"/>
              </a:rPr>
              <a:t> Regionalna </a:t>
            </a:r>
            <a:r>
              <a:rPr lang="hr-HR" dirty="0" err="1" smtClean="0">
                <a:latin typeface="+mn-lt"/>
                <a:cs typeface="+mn-cs"/>
              </a:rPr>
              <a:t>konk</a:t>
            </a:r>
            <a:r>
              <a:rPr lang="hr-HR" dirty="0" smtClean="0">
                <a:latin typeface="+mn-lt"/>
                <a:cs typeface="+mn-cs"/>
              </a:rPr>
              <a:t>.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956425" y="2997200"/>
            <a:ext cx="2201863" cy="3683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OP</a:t>
            </a:r>
            <a:r>
              <a:rPr lang="hr-HR" dirty="0" smtClean="0">
                <a:latin typeface="+mn-lt"/>
                <a:cs typeface="+mn-cs"/>
              </a:rPr>
              <a:t> Ljudski resursi</a:t>
            </a:r>
            <a:endParaRPr lang="en-US" dirty="0">
              <a:latin typeface="+mn-lt"/>
              <a:cs typeface="+mn-cs"/>
            </a:endParaRPr>
          </a:p>
        </p:txBody>
      </p:sp>
      <p:cxnSp>
        <p:nvCxnSpPr>
          <p:cNvPr id="101" name="Straight Connector 100"/>
          <p:cNvCxnSpPr>
            <a:endCxn id="68694" idx="4"/>
          </p:cNvCxnSpPr>
          <p:nvPr/>
        </p:nvCxnSpPr>
        <p:spPr>
          <a:xfrm flipV="1">
            <a:off x="1812925" y="2801938"/>
            <a:ext cx="2736850" cy="195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endCxn id="68694" idx="4"/>
          </p:cNvCxnSpPr>
          <p:nvPr/>
        </p:nvCxnSpPr>
        <p:spPr>
          <a:xfrm flipV="1">
            <a:off x="3856038" y="2801938"/>
            <a:ext cx="693737" cy="195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68694" idx="4"/>
          </p:cNvCxnSpPr>
          <p:nvPr/>
        </p:nvCxnSpPr>
        <p:spPr>
          <a:xfrm flipH="1" flipV="1">
            <a:off x="4549775" y="2801938"/>
            <a:ext cx="454025" cy="195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68694" idx="4"/>
          </p:cNvCxnSpPr>
          <p:nvPr/>
        </p:nvCxnSpPr>
        <p:spPr>
          <a:xfrm>
            <a:off x="4549775" y="2801938"/>
            <a:ext cx="2903538" cy="20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2484438" y="1927225"/>
            <a:ext cx="16843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>
                <a:latin typeface="Calibri" pitchFamily="34" charset="0"/>
              </a:rPr>
              <a:t>Koordinacijsko</a:t>
            </a:r>
          </a:p>
          <a:p>
            <a:pPr algn="ctr"/>
            <a:r>
              <a:rPr lang="hr-HR">
                <a:latin typeface="Calibri" pitchFamily="34" charset="0"/>
              </a:rPr>
              <a:t>tijelo</a:t>
            </a:r>
            <a:endParaRPr lang="en-US">
              <a:latin typeface="Calibri" pitchFamily="34" charset="0"/>
            </a:endParaRP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6867525" y="1927225"/>
            <a:ext cx="1035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>
                <a:latin typeface="Calibri" pitchFamily="34" charset="0"/>
              </a:rPr>
              <a:t>Tijelo za</a:t>
            </a:r>
          </a:p>
          <a:p>
            <a:pPr algn="ctr"/>
            <a:r>
              <a:rPr lang="hr-HR">
                <a:latin typeface="Calibri" pitchFamily="34" charset="0"/>
              </a:rPr>
              <a:t>reviziju</a:t>
            </a:r>
            <a:endParaRPr lang="en-US">
              <a:latin typeface="Calibri" pitchFamily="34" charset="0"/>
            </a:endParaRP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34925" y="1793875"/>
            <a:ext cx="1365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>
                <a:latin typeface="Calibri" pitchFamily="34" charset="0"/>
              </a:rPr>
              <a:t>Tijelo za </a:t>
            </a:r>
          </a:p>
          <a:p>
            <a:pPr algn="ctr"/>
            <a:r>
              <a:rPr lang="hr-HR">
                <a:latin typeface="Calibri" pitchFamily="34" charset="0"/>
              </a:rPr>
              <a:t>ovjeravanja</a:t>
            </a:r>
          </a:p>
          <a:p>
            <a:pPr algn="ctr"/>
            <a:r>
              <a:rPr lang="hr-HR">
                <a:latin typeface="Calibri" pitchFamily="34" charset="0"/>
              </a:rPr>
              <a:t> i plaćanja</a:t>
            </a:r>
            <a:endParaRPr lang="en-US">
              <a:latin typeface="Calibri" pitchFamily="34" charset="0"/>
            </a:endParaRPr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-109538" y="3368675"/>
            <a:ext cx="1390651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>
                <a:latin typeface="Calibri" pitchFamily="34" charset="0"/>
              </a:rPr>
              <a:t>Upravljačko</a:t>
            </a:r>
          </a:p>
          <a:p>
            <a:pPr algn="ctr"/>
            <a:r>
              <a:rPr lang="hr-HR">
                <a:latin typeface="Calibri" pitchFamily="34" charset="0"/>
              </a:rPr>
              <a:t>Tijelo</a:t>
            </a:r>
            <a:endParaRPr lang="en-US">
              <a:latin typeface="Calibri" pitchFamily="34" charset="0"/>
            </a:endParaRP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-7938" y="4681538"/>
            <a:ext cx="1519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>
                <a:latin typeface="Calibri" pitchFamily="34" charset="0"/>
              </a:rPr>
              <a:t>Posredničko </a:t>
            </a:r>
          </a:p>
          <a:p>
            <a:pPr algn="ctr"/>
            <a:r>
              <a:rPr lang="hr-HR">
                <a:latin typeface="Calibri" pitchFamily="34" charset="0"/>
              </a:rPr>
              <a:t>Tijelo 1</a:t>
            </a:r>
            <a:endParaRPr lang="en-US">
              <a:latin typeface="Calibri" pitchFamily="34" charset="0"/>
            </a:endParaRP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34925" y="5816600"/>
            <a:ext cx="1454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>
                <a:latin typeface="Calibri" pitchFamily="34" charset="0"/>
              </a:rPr>
              <a:t>Posredničko</a:t>
            </a:r>
          </a:p>
          <a:p>
            <a:pPr algn="ctr"/>
            <a:r>
              <a:rPr lang="hr-HR">
                <a:latin typeface="Calibri" pitchFamily="34" charset="0"/>
              </a:rPr>
              <a:t>Tijelo 2</a:t>
            </a:r>
            <a:endParaRPr lang="en-US">
              <a:latin typeface="Calibri" pitchFamily="34" charset="0"/>
            </a:endParaRPr>
          </a:p>
        </p:txBody>
      </p:sp>
      <p:cxnSp>
        <p:nvCxnSpPr>
          <p:cNvPr id="91" name="Straight Connector 89"/>
          <p:cNvCxnSpPr/>
          <p:nvPr/>
        </p:nvCxnSpPr>
        <p:spPr>
          <a:xfrm flipH="1">
            <a:off x="6153150" y="4270375"/>
            <a:ext cx="1749425" cy="1468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99" grpId="0" animBg="1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5635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Koordinacijsko tijelo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9013"/>
            <a:ext cx="8229600" cy="513715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Arial" charset="0"/>
              <a:buNone/>
              <a:defRPr/>
            </a:pPr>
            <a:endParaRPr lang="hr-HR" sz="2800" b="1" dirty="0" smtClean="0"/>
          </a:p>
          <a:p>
            <a:pPr marL="0" indent="0" eaLnBrk="1" hangingPunct="1">
              <a:spcAft>
                <a:spcPts val="1200"/>
              </a:spcAft>
              <a:buFont typeface="Arial" charset="0"/>
              <a:buNone/>
              <a:defRPr/>
            </a:pPr>
            <a:r>
              <a:rPr lang="hr-HR" sz="2800" b="1" dirty="0" smtClean="0"/>
              <a:t>Funkcije</a:t>
            </a:r>
            <a:r>
              <a:rPr lang="hr-HR" sz="2800" dirty="0" smtClean="0"/>
              <a:t>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/>
              <a:t> </a:t>
            </a:r>
            <a:r>
              <a:rPr lang="hr-HR" dirty="0" smtClean="0">
                <a:ea typeface="Calibri" pitchFamily="34" charset="0"/>
                <a:cs typeface="Times New Roman" pitchFamily="18" charset="0"/>
              </a:rPr>
              <a:t>programiranje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>
                <a:ea typeface="Calibri" pitchFamily="34" charset="0"/>
                <a:cs typeface="Times New Roman" pitchFamily="18" charset="0"/>
              </a:rPr>
              <a:t> uspostava </a:t>
            </a:r>
            <a:r>
              <a:rPr lang="hr-HR" dirty="0">
                <a:ea typeface="Calibri" pitchFamily="34" charset="0"/>
                <a:cs typeface="Times New Roman" pitchFamily="18" charset="0"/>
              </a:rPr>
              <a:t>Sustava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>
                <a:ea typeface="Calibri" pitchFamily="34" charset="0"/>
                <a:cs typeface="Times New Roman" pitchFamily="18" charset="0"/>
              </a:rPr>
              <a:t> donošenje Pravila 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>
                <a:ea typeface="Calibri" pitchFamily="34" charset="0"/>
                <a:cs typeface="Times New Roman" pitchFamily="18" charset="0"/>
              </a:rPr>
              <a:t> razvoj sustava upravljanja informacijama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>
                <a:ea typeface="Calibri" pitchFamily="34" charset="0"/>
                <a:cs typeface="Times New Roman" pitchFamily="18" charset="0"/>
              </a:rPr>
              <a:t> praćenje provedbe na nacionalnoj razini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>
                <a:ea typeface="Calibri" pitchFamily="34" charset="0"/>
                <a:cs typeface="Times New Roman" pitchFamily="18" charset="0"/>
              </a:rPr>
              <a:t> </a:t>
            </a:r>
            <a:r>
              <a:rPr lang="hr-HR" dirty="0" smtClean="0">
                <a:ea typeface="Calibri" pitchFamily="34" charset="0"/>
                <a:cs typeface="Times New Roman" pitchFamily="18" charset="0"/>
              </a:rPr>
              <a:t>koordinacija </a:t>
            </a:r>
            <a:r>
              <a:rPr lang="hr-HR" dirty="0">
                <a:ea typeface="Calibri" pitchFamily="34" charset="0"/>
                <a:cs typeface="Times New Roman" pitchFamily="18" charset="0"/>
              </a:rPr>
              <a:t>s Europskom komisijom</a:t>
            </a:r>
            <a:endParaRPr lang="hr-HR" dirty="0"/>
          </a:p>
          <a:p>
            <a:pPr eaLnBrk="1" hangingPunct="1"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5635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Tijelo za reviziju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Arial" charset="0"/>
              <a:buNone/>
              <a:defRPr/>
            </a:pPr>
            <a:endParaRPr lang="hr-HR" sz="2800" b="1" dirty="0" smtClean="0"/>
          </a:p>
          <a:p>
            <a:pPr marL="0" indent="0" eaLnBrk="1" hangingPunct="1">
              <a:spcAft>
                <a:spcPts val="1200"/>
              </a:spcAft>
              <a:buFont typeface="Arial" charset="0"/>
              <a:buNone/>
              <a:defRPr/>
            </a:pPr>
            <a:r>
              <a:rPr lang="hr-HR" sz="2800" b="1" dirty="0" smtClean="0"/>
              <a:t>Funkcije</a:t>
            </a:r>
            <a:r>
              <a:rPr lang="hr-HR" sz="2800" dirty="0" smtClean="0"/>
              <a:t>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/>
              <a:t>p</a:t>
            </a:r>
            <a:r>
              <a:rPr lang="hr-HR" dirty="0" smtClean="0"/>
              <a:t>rovođenje postupka procjene usklađenosti sustava za svaki operativni programa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/>
              <a:t>provođenje revizija Sustava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/>
              <a:t>provođenje revizije operacija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/>
              <a:t>…</a:t>
            </a:r>
            <a:endParaRPr lang="hr-HR" dirty="0"/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hr-HR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hr-HR" dirty="0" smtClean="0"/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5635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Tijelo za ovjeravanje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Arial" charset="0"/>
              <a:buNone/>
              <a:defRPr/>
            </a:pPr>
            <a:endParaRPr lang="hr-HR" sz="2800" b="1" dirty="0" smtClean="0"/>
          </a:p>
          <a:p>
            <a:pPr marL="0" indent="0" eaLnBrk="1" hangingPunct="1">
              <a:spcAft>
                <a:spcPts val="1200"/>
              </a:spcAft>
              <a:buFont typeface="Arial" charset="0"/>
              <a:buNone/>
              <a:defRPr/>
            </a:pPr>
            <a:r>
              <a:rPr lang="hr-HR" sz="2800" b="1" dirty="0" smtClean="0"/>
              <a:t>Funkcije</a:t>
            </a:r>
            <a:r>
              <a:rPr lang="hr-HR" sz="2800" dirty="0" smtClean="0"/>
              <a:t>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/>
              <a:t>o</a:t>
            </a:r>
            <a:r>
              <a:rPr lang="hr-HR" dirty="0" smtClean="0"/>
              <a:t>vjeravanje izdataka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/>
              <a:t>p</a:t>
            </a:r>
            <a:r>
              <a:rPr lang="hr-HR" dirty="0" smtClean="0"/>
              <a:t>odnošenje EK zahtjeva za plaćanjem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/>
              <a:t>p</a:t>
            </a:r>
            <a:r>
              <a:rPr lang="hr-HR" dirty="0" smtClean="0"/>
              <a:t>rognoziranje izdataka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/>
              <a:t>….</a:t>
            </a:r>
            <a:endParaRPr lang="hr-HR" dirty="0"/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hr-HR" dirty="0" smtClean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hr-HR" dirty="0" smtClean="0"/>
              <a:t>plaćanja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366&quot;&gt;&lt;/object&gt;&lt;object type=&quot;2&quot; unique_id=&quot;10367&quot;&gt;&lt;object type=&quot;3&quot; unique_id=&quot;10368&quot;&gt;&lt;property id=&quot;20148&quot; value=&quot;5&quot;/&gt;&lt;property id=&quot;20300&quot; value=&quot;Slide 1&quot;/&gt;&lt;property id=&quot;20307&quot; value=&quot;259&quot;/&gt;&lt;/object&gt;&lt;object type=&quot;3&quot; unique_id=&quot;10369&quot;&gt;&lt;property id=&quot;20148&quot; value=&quot;5&quot;/&gt;&lt;property id=&quot;20300&quot; value=&quot;Slide 2&quot;/&gt;&lt;property id=&quot;20307&quot; value=&quot;258&quot;/&gt;&lt;/object&gt;&lt;object type=&quot;3&quot; unique_id=&quot;10370&quot;&gt;&lt;property id=&quot;20148&quot; value=&quot;5&quot;/&gt;&lt;property id=&quot;20300&quot; value=&quot;Slide 3&quot;/&gt;&lt;property id=&quot;20307&quot; value=&quot;256&quot;/&gt;&lt;/object&gt;&lt;/object&gt;&lt;/object&gt;&lt;/database&gt;"/>
  <p:tag name="SECTOMILLISECCONVERTE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mrrf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4638</TotalTime>
  <Words>767</Words>
  <Application>Microsoft Office PowerPoint</Application>
  <PresentationFormat>On-screen Show (4:3)</PresentationFormat>
  <Paragraphs>201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mrrfeu</vt:lpstr>
      <vt:lpstr>Blank</vt:lpstr>
      <vt:lpstr>PowerPoint Presentation</vt:lpstr>
      <vt:lpstr>Sadržaj:</vt:lpstr>
      <vt:lpstr>PowerPoint Presentation</vt:lpstr>
      <vt:lpstr>Operativni programi 2007.-2013.</vt:lpstr>
      <vt:lpstr>Institucionalni okvir 2007. – 2013.</vt:lpstr>
      <vt:lpstr>Sustav upravljanja i kontrole korištenja strukturnih instrumenata EU u RH 2007-2013</vt:lpstr>
      <vt:lpstr>Koordinacijsko tijelo</vt:lpstr>
      <vt:lpstr>Tijelo za reviziju</vt:lpstr>
      <vt:lpstr>Tijelo za ovjeravanje</vt:lpstr>
      <vt:lpstr>Upravljačko tijelo</vt:lpstr>
      <vt:lpstr>Posredničko tijelo 1</vt:lpstr>
      <vt:lpstr>Posredničko tijelo 2</vt:lpstr>
      <vt:lpstr> Funkcije i odgovornosti MRRFEU </vt:lpstr>
      <vt:lpstr>Pravila (1)</vt:lpstr>
      <vt:lpstr>Pravila (1)</vt:lpstr>
      <vt:lpstr>PowerPoint Presentation</vt:lpstr>
      <vt:lpstr>PowerPoint Presentation</vt:lpstr>
      <vt:lpstr>Institucionalni okvir 2014. - 2020. (2) </vt:lpstr>
      <vt:lpstr>Institucionalni okvir 2014. - 2020. (3)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JOSIP</dc:creator>
  <cp:lastModifiedBy>Jelena Habek</cp:lastModifiedBy>
  <cp:revision>129</cp:revision>
  <cp:lastPrinted>2012-12-05T08:56:22Z</cp:lastPrinted>
  <dcterms:created xsi:type="dcterms:W3CDTF">2012-05-11T13:49:40Z</dcterms:created>
  <dcterms:modified xsi:type="dcterms:W3CDTF">2012-12-10T11:52:08Z</dcterms:modified>
</cp:coreProperties>
</file>